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56" r:id="rId2"/>
    <p:sldId id="261" r:id="rId3"/>
    <p:sldId id="260" r:id="rId4"/>
    <p:sldId id="262" r:id="rId5"/>
    <p:sldId id="263" r:id="rId6"/>
    <p:sldId id="264" r:id="rId7"/>
    <p:sldId id="265" r:id="rId8"/>
    <p:sldId id="266" r:id="rId9"/>
    <p:sldId id="267" r:id="rId10"/>
    <p:sldId id="268" r:id="rId11"/>
    <p:sldId id="269" r:id="rId12"/>
    <p:sldId id="290" r:id="rId13"/>
    <p:sldId id="259" r:id="rId14"/>
    <p:sldId id="257" r:id="rId15"/>
    <p:sldId id="258" r:id="rId16"/>
    <p:sldId id="270" r:id="rId17"/>
    <p:sldId id="273" r:id="rId18"/>
    <p:sldId id="271" r:id="rId19"/>
    <p:sldId id="274" r:id="rId20"/>
    <p:sldId id="272" r:id="rId21"/>
    <p:sldId id="275" r:id="rId22"/>
    <p:sldId id="276" r:id="rId23"/>
    <p:sldId id="277" r:id="rId24"/>
    <p:sldId id="278" r:id="rId25"/>
    <p:sldId id="279" r:id="rId26"/>
    <p:sldId id="280" r:id="rId27"/>
    <p:sldId id="281" r:id="rId28"/>
    <p:sldId id="282" r:id="rId29"/>
    <p:sldId id="283" r:id="rId30"/>
    <p:sldId id="284" r:id="rId31"/>
    <p:sldId id="287" r:id="rId32"/>
    <p:sldId id="288" r:id="rId33"/>
    <p:sldId id="285" r:id="rId34"/>
    <p:sldId id="286" r:id="rId35"/>
    <p:sldId id="289" r:id="rId36"/>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7812FF3-A972-4BCE-BDDB-BE5FC797EBEC}" type="slidenum">
              <a:rPr lang="en-CA" smtClean="0"/>
              <a:pPr/>
              <a:t>‹#›</a:t>
            </a:fld>
            <a:endParaRPr lang="en-CA"/>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292502-36DB-4FBE-808D-14AE24E391A7}"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a:xfrm>
            <a:off x="2640597" y="6377459"/>
            <a:ext cx="3836404" cy="365125"/>
          </a:xfrm>
        </p:spPr>
        <p:txBody>
          <a:bodyPr/>
          <a:lstStyle/>
          <a:p>
            <a:endParaRPr lang="en-CA"/>
          </a:p>
        </p:txBody>
      </p:sp>
      <p:sp>
        <p:nvSpPr>
          <p:cNvPr id="6" name="Slide Number Placeholder 5"/>
          <p:cNvSpPr>
            <a:spLocks noGrp="1"/>
          </p:cNvSpPr>
          <p:nvPr>
            <p:ph type="sldNum" sz="quarter" idx="12"/>
          </p:nvPr>
        </p:nvSpPr>
        <p:spPr/>
        <p:txBody>
          <a:bodyPr/>
          <a:lstStyle/>
          <a:p>
            <a:fld id="{3FE3CE70-F922-41D2-BC4C-B4E02BB1324E}"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F428313-9DCF-4C96-A8E5-DD17B1664E21}"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05AA268-CB61-4731-8BFC-D966F57B20EE}"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EAA3089-A04E-4A07-88DE-5DBC7F2E0617}"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2C6610F-1F3A-4894-B87C-22F1CF31851F}"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B7097D0D-7D6E-459C-BC30-B61EB3C8E1F1}"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2C88E05-BE74-4CB3-8568-704187C4C50B}"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A6F8C8F-420A-4775-9A1D-E1D82A087CD3}" type="slidenum">
              <a:rPr lang="en-CA" smtClean="0"/>
              <a:pPr/>
              <a:t>‹#›</a:t>
            </a:fld>
            <a:endParaRPr lang="en-CA"/>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endParaRPr lang="en-CA"/>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CA"/>
          </a:p>
        </p:txBody>
      </p:sp>
      <p:sp>
        <p:nvSpPr>
          <p:cNvPr id="7" name="Slide Number Placeholder 6"/>
          <p:cNvSpPr>
            <a:spLocks noGrp="1"/>
          </p:cNvSpPr>
          <p:nvPr>
            <p:ph type="sldNum" sz="quarter" idx="12"/>
          </p:nvPr>
        </p:nvSpPr>
        <p:spPr>
          <a:xfrm>
            <a:off x="8339328" y="1170432"/>
            <a:ext cx="733864" cy="201168"/>
          </a:xfrm>
        </p:spPr>
        <p:txBody>
          <a:bodyPr/>
          <a:lstStyle/>
          <a:p>
            <a:fld id="{851BB842-FBF8-4A9E-86E7-78DED6C9FAA7}"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endParaRPr lang="en-CA"/>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CA"/>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3F6A046-7D65-417B-AE2D-2C20F55BC0B0}"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CA" sz="7200"/>
              <a:t>ENDER’S GAME</a:t>
            </a:r>
          </a:p>
        </p:txBody>
      </p:sp>
      <p:sp>
        <p:nvSpPr>
          <p:cNvPr id="2051" name="Rectangle 3"/>
          <p:cNvSpPr>
            <a:spLocks noGrp="1" noChangeArrowheads="1"/>
          </p:cNvSpPr>
          <p:nvPr>
            <p:ph type="subTitle" idx="1"/>
          </p:nvPr>
        </p:nvSpPr>
        <p:spPr/>
        <p:txBody>
          <a:bodyPr/>
          <a:lstStyle/>
          <a:p>
            <a:pPr>
              <a:lnSpc>
                <a:spcPct val="80000"/>
              </a:lnSpc>
            </a:pPr>
            <a:r>
              <a:rPr lang="en-CA" sz="2800"/>
              <a:t>Discussion </a:t>
            </a:r>
          </a:p>
          <a:p>
            <a:pPr>
              <a:lnSpc>
                <a:spcPct val="80000"/>
              </a:lnSpc>
            </a:pPr>
            <a:r>
              <a:rPr lang="en-CA" sz="2800"/>
              <a:t>Chapters 9, 11 &amp; 10</a:t>
            </a:r>
          </a:p>
          <a:p>
            <a:pPr>
              <a:lnSpc>
                <a:spcPct val="80000"/>
              </a:lnSpc>
            </a:pPr>
            <a:endParaRPr lang="en-CA" sz="2800"/>
          </a:p>
          <a:p>
            <a:pPr>
              <a:lnSpc>
                <a:spcPct val="80000"/>
              </a:lnSpc>
            </a:pPr>
            <a:r>
              <a:rPr lang="en-CA" sz="2800"/>
              <a:t>Mr. Wilson English 404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p:cNvPicPr>
            <a:picLocks noChangeAspect="1" noChangeArrowheads="1"/>
          </p:cNvPicPr>
          <p:nvPr/>
        </p:nvPicPr>
        <p:blipFill>
          <a:blip r:embed="rId2" cstate="print"/>
          <a:srcRect/>
          <a:stretch>
            <a:fillRect/>
          </a:stretch>
        </p:blipFill>
        <p:spPr bwMode="auto">
          <a:xfrm>
            <a:off x="179388" y="404813"/>
            <a:ext cx="8856662" cy="6022975"/>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CA"/>
              <a:t>Cold War Confrontations</a:t>
            </a:r>
          </a:p>
        </p:txBody>
      </p:sp>
      <p:sp>
        <p:nvSpPr>
          <p:cNvPr id="29699" name="Rectangle 3"/>
          <p:cNvSpPr>
            <a:spLocks noGrp="1" noChangeArrowheads="1"/>
          </p:cNvSpPr>
          <p:nvPr>
            <p:ph idx="1"/>
          </p:nvPr>
        </p:nvSpPr>
        <p:spPr/>
        <p:txBody>
          <a:bodyPr/>
          <a:lstStyle/>
          <a:p>
            <a:pPr>
              <a:lnSpc>
                <a:spcPct val="90000"/>
              </a:lnSpc>
            </a:pPr>
            <a:r>
              <a:rPr lang="en-CA"/>
              <a:t>The Korean War</a:t>
            </a:r>
          </a:p>
          <a:p>
            <a:pPr>
              <a:lnSpc>
                <a:spcPct val="90000"/>
              </a:lnSpc>
            </a:pPr>
            <a:r>
              <a:rPr lang="en-CA"/>
              <a:t>The Berlin Blockade and Airlift</a:t>
            </a:r>
          </a:p>
          <a:p>
            <a:pPr>
              <a:lnSpc>
                <a:spcPct val="90000"/>
              </a:lnSpc>
            </a:pPr>
            <a:r>
              <a:rPr lang="en-CA"/>
              <a:t>Chinese Civil War</a:t>
            </a:r>
          </a:p>
          <a:p>
            <a:pPr>
              <a:lnSpc>
                <a:spcPct val="90000"/>
              </a:lnSpc>
            </a:pPr>
            <a:r>
              <a:rPr lang="en-CA"/>
              <a:t>The Hungarian Revolution</a:t>
            </a:r>
          </a:p>
          <a:p>
            <a:pPr>
              <a:lnSpc>
                <a:spcPct val="90000"/>
              </a:lnSpc>
            </a:pPr>
            <a:r>
              <a:rPr lang="en-CA"/>
              <a:t>The Cuban Missile Crisis</a:t>
            </a:r>
          </a:p>
          <a:p>
            <a:pPr>
              <a:lnSpc>
                <a:spcPct val="90000"/>
              </a:lnSpc>
            </a:pPr>
            <a:r>
              <a:rPr lang="en-CA"/>
              <a:t>The Space Race</a:t>
            </a:r>
          </a:p>
          <a:p>
            <a:pPr>
              <a:lnSpc>
                <a:spcPct val="90000"/>
              </a:lnSpc>
            </a:pPr>
            <a:r>
              <a:rPr lang="en-CA"/>
              <a:t>Viet-Nam</a:t>
            </a:r>
          </a:p>
          <a:p>
            <a:pPr>
              <a:lnSpc>
                <a:spcPct val="90000"/>
              </a:lnSpc>
            </a:pPr>
            <a:r>
              <a:rPr lang="en-CA"/>
              <a:t>Afghanistan</a:t>
            </a:r>
          </a:p>
          <a:p>
            <a:pPr>
              <a:lnSpc>
                <a:spcPct val="90000"/>
              </a:lnSpc>
            </a:pPr>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Autofit/>
          </a:bodyPr>
          <a:lstStyle/>
          <a:p>
            <a:r>
              <a:rPr lang="en-CA" sz="11500" dirty="0" smtClean="0"/>
              <a:t>Chapter 9</a:t>
            </a:r>
            <a:endParaRPr lang="en-US" sz="11500" dirty="0"/>
          </a:p>
        </p:txBody>
      </p:sp>
      <p:sp>
        <p:nvSpPr>
          <p:cNvPr id="5" name="Subtitle 4"/>
          <p:cNvSpPr>
            <a:spLocks noGrp="1"/>
          </p:cNvSpPr>
          <p:nvPr>
            <p:ph type="subTitle" idx="1"/>
          </p:nvPr>
        </p:nvSpPr>
        <p:spPr/>
        <p:txBody>
          <a:bodyPr>
            <a:normAutofit/>
          </a:bodyPr>
          <a:lstStyle/>
          <a:p>
            <a:r>
              <a:rPr lang="en-CA" sz="3600" dirty="0" smtClean="0"/>
              <a:t>Locke &amp; Demosthenes</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CA" sz="6000"/>
              <a:t>Chapter 9</a:t>
            </a:r>
          </a:p>
        </p:txBody>
      </p:sp>
      <p:sp>
        <p:nvSpPr>
          <p:cNvPr id="14339" name="Rectangle 3"/>
          <p:cNvSpPr>
            <a:spLocks noGrp="1" noChangeArrowheads="1"/>
          </p:cNvSpPr>
          <p:nvPr>
            <p:ph idx="1"/>
          </p:nvPr>
        </p:nvSpPr>
        <p:spPr/>
        <p:txBody>
          <a:bodyPr/>
          <a:lstStyle/>
          <a:p>
            <a:r>
              <a:rPr lang="en-CA" sz="4800"/>
              <a:t>What do we learn about the “Giant’s Drink” at the beginning of the chapter and how is it significant?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CA" sz="6600"/>
              <a:t>Chapter 9</a:t>
            </a:r>
          </a:p>
        </p:txBody>
      </p:sp>
      <p:sp>
        <p:nvSpPr>
          <p:cNvPr id="12291" name="Rectangle 3"/>
          <p:cNvSpPr>
            <a:spLocks noGrp="1" noChangeArrowheads="1"/>
          </p:cNvSpPr>
          <p:nvPr>
            <p:ph idx="1"/>
          </p:nvPr>
        </p:nvSpPr>
        <p:spPr/>
        <p:txBody>
          <a:bodyPr/>
          <a:lstStyle/>
          <a:p>
            <a:r>
              <a:rPr lang="en-CA" sz="4800"/>
              <a:t>Why did the Wiggin family move to the country? Is it working?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CA" sz="6600"/>
              <a:t>Chapter 9</a:t>
            </a:r>
          </a:p>
        </p:txBody>
      </p:sp>
      <p:sp>
        <p:nvSpPr>
          <p:cNvPr id="13315" name="Rectangle 3"/>
          <p:cNvSpPr>
            <a:spLocks noGrp="1" noChangeArrowheads="1"/>
          </p:cNvSpPr>
          <p:nvPr>
            <p:ph idx="1"/>
          </p:nvPr>
        </p:nvSpPr>
        <p:spPr/>
        <p:txBody>
          <a:bodyPr/>
          <a:lstStyle/>
          <a:p>
            <a:r>
              <a:rPr lang="en-US" sz="5400"/>
              <a:t>What is Peter's scheme and why does Valentine agree to it? </a:t>
            </a:r>
            <a:endParaRPr lang="en-CA" sz="5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CA" sz="6600"/>
              <a:t>Chapter 9</a:t>
            </a:r>
          </a:p>
        </p:txBody>
      </p:sp>
      <p:sp>
        <p:nvSpPr>
          <p:cNvPr id="30723" name="Rectangle 3"/>
          <p:cNvSpPr>
            <a:spLocks noGrp="1" noChangeArrowheads="1"/>
          </p:cNvSpPr>
          <p:nvPr>
            <p:ph idx="1"/>
          </p:nvPr>
        </p:nvSpPr>
        <p:spPr/>
        <p:txBody>
          <a:bodyPr/>
          <a:lstStyle/>
          <a:p>
            <a:r>
              <a:rPr lang="en-CA" sz="6000"/>
              <a:t>What is a </a:t>
            </a:r>
            <a:r>
              <a:rPr lang="en-CA" sz="6000" i="1"/>
              <a:t>Hegemony</a:t>
            </a:r>
            <a:r>
              <a:rPr lang="en-CA" sz="6000"/>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CA" sz="6600"/>
              <a:t>Chapter 9</a:t>
            </a:r>
          </a:p>
        </p:txBody>
      </p:sp>
      <p:sp>
        <p:nvSpPr>
          <p:cNvPr id="33795" name="Rectangle 3"/>
          <p:cNvSpPr>
            <a:spLocks noGrp="1" noChangeArrowheads="1"/>
          </p:cNvSpPr>
          <p:nvPr>
            <p:ph idx="1"/>
          </p:nvPr>
        </p:nvSpPr>
        <p:spPr/>
        <p:txBody>
          <a:bodyPr/>
          <a:lstStyle/>
          <a:p>
            <a:r>
              <a:rPr lang="en-CA" u="sng"/>
              <a:t>Find some information about the following people:</a:t>
            </a:r>
          </a:p>
          <a:p>
            <a:pPr lvl="1"/>
            <a:r>
              <a:rPr lang="en-CA"/>
              <a:t>Demosthenes</a:t>
            </a:r>
          </a:p>
          <a:p>
            <a:pPr lvl="1"/>
            <a:r>
              <a:rPr lang="en-CA"/>
              <a:t>Pericles</a:t>
            </a:r>
          </a:p>
          <a:p>
            <a:pPr lvl="1"/>
            <a:r>
              <a:rPr lang="en-CA"/>
              <a:t>Locke</a:t>
            </a:r>
          </a:p>
          <a:p>
            <a:pPr lvl="1"/>
            <a:r>
              <a:rPr lang="en-CA"/>
              <a:t>Thomas Paine</a:t>
            </a:r>
          </a:p>
          <a:p>
            <a:pPr lvl="1"/>
            <a:r>
              <a:rPr lang="en-CA"/>
              <a:t>Bismark</a:t>
            </a:r>
          </a:p>
          <a:p>
            <a:pPr lvl="1"/>
            <a:r>
              <a:rPr lang="en-CA"/>
              <a:t>Lenin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CA" sz="7200"/>
              <a:t>Chapter 9</a:t>
            </a:r>
          </a:p>
        </p:txBody>
      </p:sp>
      <p:sp>
        <p:nvSpPr>
          <p:cNvPr id="31747" name="Rectangle 3"/>
          <p:cNvSpPr>
            <a:spLocks noGrp="1" noChangeArrowheads="1"/>
          </p:cNvSpPr>
          <p:nvPr>
            <p:ph idx="1"/>
          </p:nvPr>
        </p:nvSpPr>
        <p:spPr/>
        <p:txBody>
          <a:bodyPr/>
          <a:lstStyle/>
          <a:p>
            <a:r>
              <a:rPr lang="en-CA" sz="5400"/>
              <a:t>Why does Graff approach Valentine?</a:t>
            </a:r>
            <a:r>
              <a:rPr lang="en-CA"/>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Grp="1" noChangeArrowheads="1"/>
          </p:cNvSpPr>
          <p:nvPr>
            <p:ph type="ctrTitle"/>
          </p:nvPr>
        </p:nvSpPr>
        <p:spPr/>
        <p:txBody>
          <a:bodyPr>
            <a:normAutofit fontScale="90000"/>
          </a:bodyPr>
          <a:lstStyle/>
          <a:p>
            <a:r>
              <a:rPr lang="en-CA" sz="7200" dirty="0"/>
              <a:t>CHAPTER </a:t>
            </a:r>
            <a:r>
              <a:rPr lang="en-CA" sz="11500" dirty="0"/>
              <a:t>10</a:t>
            </a:r>
          </a:p>
        </p:txBody>
      </p:sp>
      <p:sp>
        <p:nvSpPr>
          <p:cNvPr id="34821" name="Rectangle 5"/>
          <p:cNvSpPr>
            <a:spLocks noGrp="1" noChangeArrowheads="1"/>
          </p:cNvSpPr>
          <p:nvPr>
            <p:ph type="subTitle" idx="1"/>
          </p:nvPr>
        </p:nvSpPr>
        <p:spPr/>
        <p:txBody>
          <a:bodyPr>
            <a:normAutofit/>
          </a:bodyPr>
          <a:lstStyle/>
          <a:p>
            <a:r>
              <a:rPr lang="en-CA" sz="4000" dirty="0" smtClean="0"/>
              <a:t>Dragon</a:t>
            </a:r>
            <a:endParaRPr lang="en-CA"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noChangeArrowheads="1"/>
          </p:cNvSpPr>
          <p:nvPr>
            <p:ph type="ctrTitle"/>
          </p:nvPr>
        </p:nvSpPr>
        <p:spPr/>
        <p:txBody>
          <a:bodyPr/>
          <a:lstStyle/>
          <a:p>
            <a:r>
              <a:rPr lang="en-CA" sz="4800"/>
              <a:t>What Allusion does Card keep referring to in this chapter?</a:t>
            </a:r>
          </a:p>
        </p:txBody>
      </p:sp>
      <p:sp>
        <p:nvSpPr>
          <p:cNvPr id="16389" name="Rectangle 5"/>
          <p:cNvSpPr>
            <a:spLocks noGrp="1" noChangeArrowheads="1"/>
          </p:cNvSpPr>
          <p:nvPr>
            <p:ph type="subTitle" idx="1"/>
          </p:nvPr>
        </p:nvSpPr>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CA" sz="6000" b="1" u="sng"/>
              <a:t>Chapter 10</a:t>
            </a:r>
          </a:p>
        </p:txBody>
      </p:sp>
      <p:sp>
        <p:nvSpPr>
          <p:cNvPr id="32771" name="Rectangle 3"/>
          <p:cNvSpPr>
            <a:spLocks noGrp="1" noChangeArrowheads="1"/>
          </p:cNvSpPr>
          <p:nvPr>
            <p:ph idx="1"/>
          </p:nvPr>
        </p:nvSpPr>
        <p:spPr/>
        <p:txBody>
          <a:bodyPr/>
          <a:lstStyle/>
          <a:p>
            <a:pPr algn="ctr">
              <a:buFont typeface="Wingdings" pitchFamily="2" charset="2"/>
              <a:buNone/>
            </a:pPr>
            <a:r>
              <a:rPr lang="en-CA" sz="5400"/>
              <a:t>“The Loneliness of power.” (p.155)</a:t>
            </a:r>
          </a:p>
          <a:p>
            <a:pPr algn="ctr">
              <a:buFont typeface="Wingdings" pitchFamily="2" charset="2"/>
              <a:buNone/>
            </a:pPr>
            <a:endParaRPr lang="en-CA" sz="5400"/>
          </a:p>
          <a:p>
            <a:endParaRPr lang="en-CA"/>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CA" sz="6000" b="1" u="sng"/>
              <a:t>Chapter 10</a:t>
            </a:r>
          </a:p>
        </p:txBody>
      </p:sp>
      <p:sp>
        <p:nvSpPr>
          <p:cNvPr id="36867" name="Rectangle 3"/>
          <p:cNvSpPr>
            <a:spLocks noGrp="1" noChangeArrowheads="1"/>
          </p:cNvSpPr>
          <p:nvPr>
            <p:ph idx="1"/>
          </p:nvPr>
        </p:nvSpPr>
        <p:spPr/>
        <p:txBody>
          <a:bodyPr/>
          <a:lstStyle/>
          <a:p>
            <a:r>
              <a:rPr lang="en-CA" sz="4400"/>
              <a:t>Graff gives Ender Dragon army, but he talks about “rigged games” – why is he willing to break the rules?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CA" sz="6000" b="1" u="sng"/>
              <a:t>Chapter 10</a:t>
            </a:r>
          </a:p>
        </p:txBody>
      </p:sp>
      <p:sp>
        <p:nvSpPr>
          <p:cNvPr id="37891" name="Rectangle 3"/>
          <p:cNvSpPr>
            <a:spLocks noGrp="1" noChangeArrowheads="1"/>
          </p:cNvSpPr>
          <p:nvPr>
            <p:ph idx="1"/>
          </p:nvPr>
        </p:nvSpPr>
        <p:spPr/>
        <p:txBody>
          <a:bodyPr/>
          <a:lstStyle/>
          <a:p>
            <a:r>
              <a:rPr lang="en-CA" sz="4000"/>
              <a:t>Let’s talk about Bean…</a:t>
            </a:r>
          </a:p>
          <a:p>
            <a:endParaRPr lang="en-CA" sz="4000"/>
          </a:p>
          <a:p>
            <a:r>
              <a:rPr lang="en-CA" sz="4000"/>
              <a:t>How is the relationship between Ender and Bean like the relationship between Graff and Ender?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Effect transition="in" filter="fade">
                                      <p:cBhvr>
                                        <p:cTn id="7" dur="20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CA" sz="6000" b="1" u="sng"/>
              <a:t>Chapter 10</a:t>
            </a:r>
          </a:p>
        </p:txBody>
      </p:sp>
      <p:sp>
        <p:nvSpPr>
          <p:cNvPr id="38915" name="Rectangle 3"/>
          <p:cNvSpPr>
            <a:spLocks noGrp="1" noChangeArrowheads="1"/>
          </p:cNvSpPr>
          <p:nvPr>
            <p:ph idx="1"/>
          </p:nvPr>
        </p:nvSpPr>
        <p:spPr/>
        <p:txBody>
          <a:bodyPr/>
          <a:lstStyle/>
          <a:p>
            <a:pPr algn="ctr">
              <a:buFont typeface="Wingdings" pitchFamily="2" charset="2"/>
              <a:buNone/>
            </a:pPr>
            <a:r>
              <a:rPr lang="en-CA" sz="4800"/>
              <a:t>“Poor kid. Nobody’s treating him fair.” (p.166)</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CA" sz="6000" b="1" u="sng"/>
              <a:t>Chapter 10</a:t>
            </a:r>
          </a:p>
        </p:txBody>
      </p:sp>
      <p:sp>
        <p:nvSpPr>
          <p:cNvPr id="39939" name="Rectangle 3"/>
          <p:cNvSpPr>
            <a:spLocks noGrp="1" noChangeArrowheads="1"/>
          </p:cNvSpPr>
          <p:nvPr>
            <p:ph idx="1"/>
          </p:nvPr>
        </p:nvSpPr>
        <p:spPr/>
        <p:txBody>
          <a:bodyPr/>
          <a:lstStyle/>
          <a:p>
            <a:r>
              <a:rPr lang="en-CA" sz="4400"/>
              <a:t>How would you describe Ender’s leadership style after reading chapter 10?</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395536" y="260648"/>
            <a:ext cx="8229600" cy="6192838"/>
          </a:xfrm>
        </p:spPr>
        <p:txBody>
          <a:bodyPr/>
          <a:lstStyle/>
          <a:p>
            <a:pPr algn="l"/>
            <a:r>
              <a:rPr lang="en-CA" sz="3200" dirty="0">
                <a:solidFill>
                  <a:schemeClr val="tx1"/>
                </a:solidFill>
                <a:effectLst/>
              </a:rPr>
              <a:t>“That’s what I’m doing to you, Bean. I’m hurting you to make you a better soldier in every way. To sharpen your wit. To intensify your effort. To keep you off balance, never sure what’s going to happier next, so you always have to be ready for anything, ready to improvise, determined to win no matter what. I’m also making you miserable. That’s why they brought you to me, Bean. So you could be just like me. So you could grow up to be just like the old man.” (p.168)</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CA" sz="6000" b="1" u="sng"/>
              <a:t>Chapter 10</a:t>
            </a:r>
          </a:p>
        </p:txBody>
      </p:sp>
      <p:sp>
        <p:nvSpPr>
          <p:cNvPr id="41987" name="Rectangle 3"/>
          <p:cNvSpPr>
            <a:spLocks noGrp="1" noChangeArrowheads="1"/>
          </p:cNvSpPr>
          <p:nvPr>
            <p:ph idx="1"/>
          </p:nvPr>
        </p:nvSpPr>
        <p:spPr/>
        <p:txBody>
          <a:bodyPr/>
          <a:lstStyle/>
          <a:p>
            <a:pPr>
              <a:lnSpc>
                <a:spcPct val="90000"/>
              </a:lnSpc>
            </a:pPr>
            <a:r>
              <a:rPr lang="en-CA" dirty="0"/>
              <a:t>What is the significance of the interaction between Ender and Alai at the end of the Chapter?</a:t>
            </a:r>
          </a:p>
          <a:p>
            <a:pPr>
              <a:lnSpc>
                <a:spcPct val="90000"/>
              </a:lnSpc>
            </a:pPr>
            <a:endParaRPr lang="en-CA" dirty="0"/>
          </a:p>
          <a:p>
            <a:pPr marL="177800" indent="0">
              <a:lnSpc>
                <a:spcPct val="90000"/>
              </a:lnSpc>
              <a:buFont typeface="Wingdings" pitchFamily="2" charset="2"/>
              <a:buNone/>
            </a:pPr>
            <a:r>
              <a:rPr lang="en-CA" sz="3600" dirty="0"/>
              <a:t>“I am only what I remember, and Alai is my friend in a memory so intense that they can’t tear him out. Like Valentine, the strongest memory of all.” (p.171)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2" end="2"/>
                                            </p:txEl>
                                          </p:spTgt>
                                        </p:tgtEl>
                                        <p:attrNameLst>
                                          <p:attrName>style.visibility</p:attrName>
                                        </p:attrNameLst>
                                      </p:cBhvr>
                                      <p:to>
                                        <p:strVal val="visible"/>
                                      </p:to>
                                    </p:set>
                                    <p:animEffect transition="in" filter="fade">
                                      <p:cBhvr>
                                        <p:cTn id="7" dur="2000"/>
                                        <p:tgtEl>
                                          <p:spTgt spid="419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type="ctrTitle"/>
          </p:nvPr>
        </p:nvSpPr>
        <p:spPr/>
        <p:txBody>
          <a:bodyPr/>
          <a:lstStyle/>
          <a:p>
            <a:r>
              <a:rPr lang="en-CA" sz="8000" b="1" dirty="0"/>
              <a:t>Chapter 11</a:t>
            </a:r>
          </a:p>
        </p:txBody>
      </p:sp>
      <p:sp>
        <p:nvSpPr>
          <p:cNvPr id="43013" name="Rectangle 5"/>
          <p:cNvSpPr>
            <a:spLocks noGrp="1" noChangeArrowheads="1"/>
          </p:cNvSpPr>
          <p:nvPr>
            <p:ph type="subTitle" idx="1"/>
          </p:nvPr>
        </p:nvSpPr>
        <p:spPr/>
        <p:txBody>
          <a:bodyPr>
            <a:normAutofit/>
          </a:bodyPr>
          <a:lstStyle/>
          <a:p>
            <a:r>
              <a:rPr lang="en-CA" sz="3200" dirty="0" err="1" smtClean="0"/>
              <a:t>Veni</a:t>
            </a:r>
            <a:r>
              <a:rPr lang="en-CA" sz="3200" dirty="0" smtClean="0"/>
              <a:t>, </a:t>
            </a:r>
            <a:r>
              <a:rPr lang="en-CA" sz="3200" dirty="0" err="1" smtClean="0"/>
              <a:t>Vedi</a:t>
            </a:r>
            <a:r>
              <a:rPr lang="en-CA" sz="3200" dirty="0" smtClean="0"/>
              <a:t>, </a:t>
            </a:r>
            <a:r>
              <a:rPr lang="en-CA" sz="3200" dirty="0" err="1" smtClean="0"/>
              <a:t>Vici</a:t>
            </a:r>
            <a:endParaRPr lang="en-US" sz="3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CA" sz="5400" b="1" u="sng"/>
              <a:t>Chapter 11</a:t>
            </a:r>
          </a:p>
        </p:txBody>
      </p:sp>
      <p:sp>
        <p:nvSpPr>
          <p:cNvPr id="45059" name="Rectangle 3"/>
          <p:cNvSpPr>
            <a:spLocks noGrp="1" noChangeArrowheads="1"/>
          </p:cNvSpPr>
          <p:nvPr>
            <p:ph idx="1"/>
          </p:nvPr>
        </p:nvSpPr>
        <p:spPr/>
        <p:txBody>
          <a:bodyPr/>
          <a:lstStyle/>
          <a:p>
            <a:pPr marL="609600" indent="-609600">
              <a:buFont typeface="Wingdings" pitchFamily="2" charset="2"/>
              <a:buAutoNum type="arabicPeriod"/>
            </a:pPr>
            <a:r>
              <a:rPr lang="en-US" u="sng"/>
              <a:t>Once again we learn things from the opening dialogue:</a:t>
            </a:r>
          </a:p>
          <a:p>
            <a:pPr marL="609600" indent="-609600">
              <a:buFont typeface="Wingdings" pitchFamily="2" charset="2"/>
              <a:buNone/>
            </a:pPr>
            <a:endParaRPr lang="en-US" sz="1000"/>
          </a:p>
          <a:p>
            <a:pPr marL="990600" lvl="1" indent="-533400"/>
            <a:r>
              <a:rPr lang="en-US"/>
              <a:t>a. What are they planning to do to Ender's army? </a:t>
            </a:r>
          </a:p>
          <a:p>
            <a:pPr marL="990600" lvl="1" indent="-533400"/>
            <a:endParaRPr lang="en-US" sz="1600"/>
          </a:p>
          <a:p>
            <a:pPr marL="990600" lvl="1" indent="-533400"/>
            <a:r>
              <a:rPr lang="en-US"/>
              <a:t>b. What is Graff worried about? </a:t>
            </a:r>
          </a:p>
          <a:p>
            <a:pPr marL="990600" lvl="1" indent="-533400"/>
            <a:endParaRPr lang="en-US" sz="1600"/>
          </a:p>
          <a:p>
            <a:pPr marL="990600" lvl="1" indent="-533400"/>
            <a:r>
              <a:rPr lang="en-US"/>
              <a:t>c. What is the political situation back on Earth? (p.174)</a:t>
            </a:r>
            <a:endParaRPr lang="en-CA"/>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CA" sz="6000" b="1" u="sng"/>
              <a:t>Chapter 11</a:t>
            </a:r>
          </a:p>
        </p:txBody>
      </p:sp>
      <p:sp>
        <p:nvSpPr>
          <p:cNvPr id="46083" name="Rectangle 3"/>
          <p:cNvSpPr>
            <a:spLocks noGrp="1" noChangeArrowheads="1"/>
          </p:cNvSpPr>
          <p:nvPr>
            <p:ph idx="1"/>
          </p:nvPr>
        </p:nvSpPr>
        <p:spPr/>
        <p:txBody>
          <a:bodyPr/>
          <a:lstStyle/>
          <a:p>
            <a:pPr marL="0" indent="0">
              <a:buFont typeface="Wingdings" pitchFamily="2" charset="2"/>
              <a:buNone/>
            </a:pPr>
            <a:r>
              <a:rPr lang="en-CA" sz="4400"/>
              <a:t>“Even with less then four weeks together, the way they fought already seemed like the only intelligent way, the only </a:t>
            </a:r>
            <a:r>
              <a:rPr lang="en-CA" sz="4400" i="1"/>
              <a:t>possible</a:t>
            </a:r>
            <a:r>
              <a:rPr lang="en-CA" sz="4400"/>
              <a:t> way” (p.178).</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CA" sz="6000"/>
              <a:t>The Cold War</a:t>
            </a:r>
          </a:p>
        </p:txBody>
      </p:sp>
      <p:pic>
        <p:nvPicPr>
          <p:cNvPr id="15363" name="Picture 3"/>
          <p:cNvPicPr>
            <a:picLocks noGrp="1" noChangeAspect="1" noChangeArrowheads="1"/>
          </p:cNvPicPr>
          <p:nvPr>
            <p:ph idx="1"/>
          </p:nvPr>
        </p:nvPicPr>
        <p:blipFill>
          <a:blip r:embed="rId2" cstate="print"/>
          <a:stretch>
            <a:fillRect/>
          </a:stretch>
        </p:blipFill>
        <p:spPr>
          <a:xfrm>
            <a:off x="1115616" y="1412776"/>
            <a:ext cx="6768752" cy="5465128"/>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CA" sz="6000" b="1" u="sng"/>
              <a:t>Chapter 11</a:t>
            </a:r>
          </a:p>
        </p:txBody>
      </p:sp>
      <p:sp>
        <p:nvSpPr>
          <p:cNvPr id="47107" name="Rectangle 3"/>
          <p:cNvSpPr>
            <a:spLocks noGrp="1" noChangeArrowheads="1"/>
          </p:cNvSpPr>
          <p:nvPr>
            <p:ph idx="1"/>
          </p:nvPr>
        </p:nvSpPr>
        <p:spPr/>
        <p:txBody>
          <a:bodyPr/>
          <a:lstStyle/>
          <a:p>
            <a:pPr>
              <a:lnSpc>
                <a:spcPct val="90000"/>
              </a:lnSpc>
            </a:pPr>
            <a:r>
              <a:rPr lang="en-US" dirty="0"/>
              <a:t>What are the main differences between Ender's strategies for the game and those used by other commanders? </a:t>
            </a:r>
          </a:p>
          <a:p>
            <a:pPr>
              <a:lnSpc>
                <a:spcPct val="90000"/>
              </a:lnSpc>
              <a:buFont typeface="Wingdings" pitchFamily="2" charset="2"/>
              <a:buNone/>
            </a:pPr>
            <a:endParaRPr lang="en-US" dirty="0"/>
          </a:p>
          <a:p>
            <a:pPr>
              <a:lnSpc>
                <a:spcPct val="90000"/>
              </a:lnSpc>
            </a:pPr>
            <a:r>
              <a:rPr lang="en-US" dirty="0"/>
              <a:t>How then is Ender’s leadership style as a commander coming through? </a:t>
            </a:r>
            <a:endParaRPr lang="en-US" dirty="0" smtClean="0"/>
          </a:p>
          <a:p>
            <a:pPr>
              <a:lnSpc>
                <a:spcPct val="90000"/>
              </a:lnSpc>
              <a:buFont typeface="Wingdings" pitchFamily="2" charset="2"/>
              <a:buNone/>
            </a:pPr>
            <a:endParaRPr lang="en-US" dirty="0"/>
          </a:p>
          <a:p>
            <a:pPr>
              <a:lnSpc>
                <a:spcPct val="90000"/>
              </a:lnSpc>
            </a:pPr>
            <a:r>
              <a:rPr lang="en-US" dirty="0"/>
              <a:t>What is he lenient about? What is he disciplined about?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CA" sz="6600" u="sng"/>
              <a:t>Chapter 11</a:t>
            </a:r>
          </a:p>
        </p:txBody>
      </p:sp>
      <p:sp>
        <p:nvSpPr>
          <p:cNvPr id="50179" name="Rectangle 3"/>
          <p:cNvSpPr>
            <a:spLocks noGrp="1" noChangeArrowheads="1"/>
          </p:cNvSpPr>
          <p:nvPr>
            <p:ph idx="1"/>
          </p:nvPr>
        </p:nvSpPr>
        <p:spPr/>
        <p:txBody>
          <a:bodyPr/>
          <a:lstStyle/>
          <a:p>
            <a:r>
              <a:rPr lang="en-CA" sz="4000"/>
              <a:t>After meeting Carn Carby, a 12-year-old commander ender thinks: “I will remember this…when I am defeated. To keep dignity, and give honour where it’s due, so that defeat is not a disgrace” (p.180).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CA" sz="6600" b="1" u="sng"/>
              <a:t>Chapter 11</a:t>
            </a:r>
          </a:p>
        </p:txBody>
      </p:sp>
      <p:sp>
        <p:nvSpPr>
          <p:cNvPr id="51203" name="Rectangle 3"/>
          <p:cNvSpPr>
            <a:spLocks noGrp="1" noChangeArrowheads="1"/>
          </p:cNvSpPr>
          <p:nvPr>
            <p:ph idx="1"/>
          </p:nvPr>
        </p:nvSpPr>
        <p:spPr/>
        <p:txBody>
          <a:bodyPr/>
          <a:lstStyle/>
          <a:p>
            <a:pPr marL="0" indent="0">
              <a:buFont typeface="Wingdings" pitchFamily="2" charset="2"/>
              <a:buNone/>
            </a:pPr>
            <a:r>
              <a:rPr lang="en-CA" sz="4000"/>
              <a:t>“There were many, too, who hated him. Hated him for being young, for being excellent, for having their victories look paltry and weak” (p.187).</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CA" sz="6600" b="1" u="sng"/>
              <a:t>Chapter 11</a:t>
            </a:r>
          </a:p>
        </p:txBody>
      </p:sp>
      <p:sp>
        <p:nvSpPr>
          <p:cNvPr id="48131" name="Rectangle 3"/>
          <p:cNvSpPr>
            <a:spLocks noGrp="1" noChangeArrowheads="1"/>
          </p:cNvSpPr>
          <p:nvPr>
            <p:ph idx="1"/>
          </p:nvPr>
        </p:nvSpPr>
        <p:spPr/>
        <p:txBody>
          <a:bodyPr/>
          <a:lstStyle/>
          <a:p>
            <a:pPr marL="0" indent="0">
              <a:buFont typeface="Wingdings" pitchFamily="2" charset="2"/>
              <a:buNone/>
            </a:pPr>
            <a:r>
              <a:rPr lang="en-US" sz="3600"/>
              <a:t>What is really unusual about the battle with Salamander Army? </a:t>
            </a:r>
          </a:p>
          <a:p>
            <a:pPr marL="0" indent="0">
              <a:buFont typeface="Wingdings" pitchFamily="2" charset="2"/>
              <a:buNone/>
            </a:pPr>
            <a:endParaRPr lang="en-US" sz="3600"/>
          </a:p>
          <a:p>
            <a:pPr marL="0" indent="0">
              <a:buFont typeface="Wingdings" pitchFamily="2" charset="2"/>
              <a:buNone/>
            </a:pPr>
            <a:r>
              <a:rPr lang="en-US" sz="3600"/>
              <a:t>"This had not been a fair fight, even though they had won - the teachers had intended them to lose ..."</a:t>
            </a:r>
            <a:r>
              <a:rPr lang="en-CA" sz="3600"/>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CA" sz="6000" b="1" u="sng"/>
              <a:t>Chapter 11</a:t>
            </a:r>
          </a:p>
        </p:txBody>
      </p:sp>
      <p:sp>
        <p:nvSpPr>
          <p:cNvPr id="49155" name="Rectangle 3"/>
          <p:cNvSpPr>
            <a:spLocks noGrp="1" noChangeArrowheads="1"/>
          </p:cNvSpPr>
          <p:nvPr>
            <p:ph idx="1"/>
          </p:nvPr>
        </p:nvSpPr>
        <p:spPr/>
        <p:txBody>
          <a:bodyPr/>
          <a:lstStyle/>
          <a:p>
            <a:pPr marL="0" indent="0">
              <a:lnSpc>
                <a:spcPct val="90000"/>
              </a:lnSpc>
              <a:buFont typeface="Wingdings" pitchFamily="2" charset="2"/>
              <a:buNone/>
            </a:pPr>
            <a:r>
              <a:rPr lang="en-CA" sz="4000"/>
              <a:t>“Bean looked at him and realized that the impossible was happening. Far from baiting him, Ender Wiggin was actually confiding in him…Ender was a human being and Bean had been allowed to see” (p. 197).</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2" cstate="print"/>
          <a:srcRect t="16806" r="13303" b="8658"/>
          <a:stretch>
            <a:fillRect/>
          </a:stretch>
        </p:blipFill>
        <p:spPr bwMode="auto">
          <a:xfrm>
            <a:off x="3851275" y="908050"/>
            <a:ext cx="4459288" cy="5111750"/>
          </a:xfrm>
          <a:prstGeom prst="rect">
            <a:avLst/>
          </a:prstGeom>
          <a:noFill/>
          <a:ln w="9525">
            <a:noFill/>
            <a:miter lim="800000"/>
            <a:headEnd/>
            <a:tailEnd/>
          </a:ln>
          <a:effectLst/>
        </p:spPr>
      </p:pic>
      <p:sp>
        <p:nvSpPr>
          <p:cNvPr id="53253" name="Text Box 5"/>
          <p:cNvSpPr txBox="1">
            <a:spLocks noChangeArrowheads="1"/>
          </p:cNvSpPr>
          <p:nvPr/>
        </p:nvSpPr>
        <p:spPr bwMode="auto">
          <a:xfrm>
            <a:off x="395288" y="2997200"/>
            <a:ext cx="3313112" cy="701675"/>
          </a:xfrm>
          <a:prstGeom prst="rect">
            <a:avLst/>
          </a:prstGeom>
          <a:noFill/>
          <a:ln w="9525">
            <a:noFill/>
            <a:miter lim="800000"/>
            <a:headEnd/>
            <a:tailEnd/>
          </a:ln>
          <a:effectLst/>
        </p:spPr>
        <p:txBody>
          <a:bodyPr>
            <a:spAutoFit/>
          </a:bodyPr>
          <a:lstStyle/>
          <a:p>
            <a:pPr algn="ctr">
              <a:spcBef>
                <a:spcPct val="50000"/>
              </a:spcBef>
            </a:pPr>
            <a:r>
              <a:rPr lang="en-CA" sz="4000"/>
              <a:t>Thank-You.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CA"/>
              <a:t>Post World War II Germany</a:t>
            </a:r>
          </a:p>
        </p:txBody>
      </p:sp>
      <p:pic>
        <p:nvPicPr>
          <p:cNvPr id="18436" name="Picture 4"/>
          <p:cNvPicPr>
            <a:picLocks noGrp="1" noChangeAspect="1" noChangeArrowheads="1"/>
          </p:cNvPicPr>
          <p:nvPr>
            <p:ph idx="1"/>
          </p:nvPr>
        </p:nvPicPr>
        <p:blipFill>
          <a:blip r:embed="rId2" cstate="print"/>
          <a:srcRect/>
          <a:stretch>
            <a:fillRect/>
          </a:stretch>
        </p:blipFill>
        <p:spPr>
          <a:xfrm>
            <a:off x="4356100" y="1916113"/>
            <a:ext cx="4537075" cy="3727450"/>
          </a:xfrm>
          <a:noFill/>
          <a:ln/>
        </p:spPr>
      </p:pic>
      <p:pic>
        <p:nvPicPr>
          <p:cNvPr id="18435" name="Picture 3"/>
          <p:cNvPicPr>
            <a:picLocks noGrp="1" noChangeAspect="1" noChangeArrowheads="1"/>
          </p:cNvPicPr>
          <p:nvPr>
            <p:ph type="body" idx="4294967295"/>
          </p:nvPr>
        </p:nvPicPr>
        <p:blipFill>
          <a:blip r:embed="rId3" cstate="print"/>
          <a:srcRect/>
          <a:stretch>
            <a:fillRect/>
          </a:stretch>
        </p:blipFill>
        <p:spPr>
          <a:xfrm>
            <a:off x="0" y="1600200"/>
            <a:ext cx="4259263" cy="4530725"/>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ChangeAspect="1" noChangeArrowheads="1"/>
          </p:cNvPicPr>
          <p:nvPr/>
        </p:nvPicPr>
        <p:blipFill>
          <a:blip r:embed="rId2" cstate="print"/>
          <a:srcRect/>
          <a:stretch>
            <a:fillRect/>
          </a:stretch>
        </p:blipFill>
        <p:spPr bwMode="auto">
          <a:xfrm>
            <a:off x="468313" y="260350"/>
            <a:ext cx="8280400" cy="645953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CA"/>
              <a:t>The Cold War</a:t>
            </a:r>
          </a:p>
        </p:txBody>
      </p:sp>
      <p:pic>
        <p:nvPicPr>
          <p:cNvPr id="21507" name="Picture 3"/>
          <p:cNvPicPr>
            <a:picLocks noGrp="1" noChangeAspect="1" noChangeArrowheads="1"/>
          </p:cNvPicPr>
          <p:nvPr>
            <p:ph idx="1"/>
          </p:nvPr>
        </p:nvPicPr>
        <p:blipFill>
          <a:blip r:embed="rId2" cstate="print"/>
          <a:stretch>
            <a:fillRect/>
          </a:stretch>
        </p:blipFill>
        <p:spPr>
          <a:xfrm>
            <a:off x="899592" y="1442636"/>
            <a:ext cx="7272808" cy="5415364"/>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CA"/>
              <a:t>The Creation of NATO 1949</a:t>
            </a:r>
          </a:p>
        </p:txBody>
      </p:sp>
      <p:pic>
        <p:nvPicPr>
          <p:cNvPr id="22532" name="Picture 4"/>
          <p:cNvPicPr>
            <a:picLocks noGrp="1" noChangeAspect="1" noChangeArrowheads="1"/>
          </p:cNvPicPr>
          <p:nvPr>
            <p:ph idx="1"/>
          </p:nvPr>
        </p:nvPicPr>
        <p:blipFill>
          <a:blip r:embed="rId2" cstate="print"/>
          <a:stretch>
            <a:fillRect/>
          </a:stretch>
        </p:blipFill>
        <p:spPr>
          <a:xfrm>
            <a:off x="4139952" y="3111219"/>
            <a:ext cx="5004048" cy="3746781"/>
          </a:xfrm>
          <a:noFill/>
          <a:ln/>
        </p:spPr>
      </p:pic>
      <p:pic>
        <p:nvPicPr>
          <p:cNvPr id="22531" name="Picture 3"/>
          <p:cNvPicPr>
            <a:picLocks noGrp="1" noChangeAspect="1" noChangeArrowheads="1"/>
          </p:cNvPicPr>
          <p:nvPr>
            <p:ph type="body" idx="4294967295"/>
          </p:nvPr>
        </p:nvPicPr>
        <p:blipFill>
          <a:blip r:embed="rId3" cstate="print"/>
          <a:srcRect/>
          <a:stretch>
            <a:fillRect/>
          </a:stretch>
        </p:blipFill>
        <p:spPr>
          <a:xfrm>
            <a:off x="0" y="1412776"/>
            <a:ext cx="4787900" cy="3984625"/>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CA"/>
              <a:t>The Warsaw Pact 1955</a:t>
            </a:r>
          </a:p>
        </p:txBody>
      </p:sp>
      <p:pic>
        <p:nvPicPr>
          <p:cNvPr id="24580" name="Picture 4"/>
          <p:cNvPicPr>
            <a:picLocks noGrp="1" noChangeAspect="1" noChangeArrowheads="1"/>
          </p:cNvPicPr>
          <p:nvPr>
            <p:ph idx="1"/>
          </p:nvPr>
        </p:nvPicPr>
        <p:blipFill>
          <a:blip r:embed="rId2" cstate="print"/>
          <a:stretch>
            <a:fillRect/>
          </a:stretch>
        </p:blipFill>
        <p:spPr>
          <a:xfrm>
            <a:off x="0" y="1412776"/>
            <a:ext cx="3481666" cy="4608512"/>
          </a:xfrm>
          <a:noFill/>
          <a:ln/>
        </p:spPr>
      </p:pic>
      <p:pic>
        <p:nvPicPr>
          <p:cNvPr id="24579" name="Picture 3"/>
          <p:cNvPicPr>
            <a:picLocks noGrp="1" noChangeAspect="1" noChangeArrowheads="1"/>
          </p:cNvPicPr>
          <p:nvPr>
            <p:ph type="body" idx="4294967295"/>
          </p:nvPr>
        </p:nvPicPr>
        <p:blipFill>
          <a:blip r:embed="rId3" cstate="print"/>
          <a:srcRect/>
          <a:stretch>
            <a:fillRect/>
          </a:stretch>
        </p:blipFill>
        <p:spPr>
          <a:xfrm>
            <a:off x="3516312" y="1412776"/>
            <a:ext cx="5627688" cy="4530725"/>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ctrTitle"/>
          </p:nvPr>
        </p:nvSpPr>
        <p:spPr/>
        <p:txBody>
          <a:bodyPr/>
          <a:lstStyle/>
          <a:p>
            <a:r>
              <a:rPr lang="en-CA"/>
              <a:t>What was the result of all of this?</a:t>
            </a:r>
          </a:p>
        </p:txBody>
      </p:sp>
      <p:sp>
        <p:nvSpPr>
          <p:cNvPr id="26629" name="Rectangle 5"/>
          <p:cNvSpPr>
            <a:spLocks noGrp="1" noChangeArrowheads="1"/>
          </p:cNvSpPr>
          <p:nvPr>
            <p:ph type="subTitle" idx="1"/>
          </p:nvPr>
        </p:nvSpPr>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203</TotalTime>
  <Words>716</Words>
  <Application>Microsoft Office PowerPoint</Application>
  <PresentationFormat>On-screen Show (4:3)</PresentationFormat>
  <Paragraphs>89</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Module</vt:lpstr>
      <vt:lpstr>ENDER’S GAME</vt:lpstr>
      <vt:lpstr>What Allusion does Card keep referring to in this chapter?</vt:lpstr>
      <vt:lpstr>The Cold War</vt:lpstr>
      <vt:lpstr>Post World War II Germany</vt:lpstr>
      <vt:lpstr>Slide 5</vt:lpstr>
      <vt:lpstr>The Cold War</vt:lpstr>
      <vt:lpstr>The Creation of NATO 1949</vt:lpstr>
      <vt:lpstr>The Warsaw Pact 1955</vt:lpstr>
      <vt:lpstr>What was the result of all of this?</vt:lpstr>
      <vt:lpstr>Slide 10</vt:lpstr>
      <vt:lpstr>Cold War Confrontations</vt:lpstr>
      <vt:lpstr>Chapter 9</vt:lpstr>
      <vt:lpstr>Chapter 9</vt:lpstr>
      <vt:lpstr>Chapter 9</vt:lpstr>
      <vt:lpstr>Chapter 9</vt:lpstr>
      <vt:lpstr>Chapter 9</vt:lpstr>
      <vt:lpstr>Chapter 9</vt:lpstr>
      <vt:lpstr>Chapter 9</vt:lpstr>
      <vt:lpstr>CHAPTER 10</vt:lpstr>
      <vt:lpstr>Chapter 10</vt:lpstr>
      <vt:lpstr>Chapter 10</vt:lpstr>
      <vt:lpstr>Chapter 10</vt:lpstr>
      <vt:lpstr>Chapter 10</vt:lpstr>
      <vt:lpstr>Chapter 10</vt:lpstr>
      <vt:lpstr>“That’s what I’m doing to you, Bean. I’m hurting you to make you a better soldier in every way. To sharpen your wit. To intensify your effort. To keep you off balance, never sure what’s going to happier next, so you always have to be ready for anything, ready to improvise, determined to win no matter what. I’m also making you miserable. That’s why they brought you to me, Bean. So you could be just like me. So you could grow up to be just like the old man.” (p.168)</vt:lpstr>
      <vt:lpstr>Chapter 10</vt:lpstr>
      <vt:lpstr>Chapter 11</vt:lpstr>
      <vt:lpstr>Chapter 11</vt:lpstr>
      <vt:lpstr>Chapter 11</vt:lpstr>
      <vt:lpstr>Chapter 11</vt:lpstr>
      <vt:lpstr>Chapter 11</vt:lpstr>
      <vt:lpstr>Chapter 11</vt:lpstr>
      <vt:lpstr>Chapter 11</vt:lpstr>
      <vt:lpstr>Chapter 11</vt:lpstr>
      <vt:lpstr>Slide 35</vt:lpstr>
    </vt:vector>
  </TitlesOfParts>
  <Company>English Montreal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ENDER’S GAME</dc:title>
  <dc:creator>staff</dc:creator>
  <cp:lastModifiedBy>LMAC</cp:lastModifiedBy>
  <cp:revision>11</cp:revision>
  <dcterms:created xsi:type="dcterms:W3CDTF">2010-04-30T12:19:30Z</dcterms:created>
  <dcterms:modified xsi:type="dcterms:W3CDTF">2011-04-18T12:59:01Z</dcterms:modified>
</cp:coreProperties>
</file>